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</p:sldMasterIdLst>
  <p:notesMasterIdLst>
    <p:notesMasterId r:id="rId38"/>
  </p:notesMasterIdLst>
  <p:handoutMasterIdLst>
    <p:handoutMasterId r:id="rId39"/>
  </p:handoutMasterIdLst>
  <p:sldIdLst>
    <p:sldId id="267" r:id="rId5"/>
    <p:sldId id="269" r:id="rId6"/>
    <p:sldId id="294" r:id="rId7"/>
    <p:sldId id="268" r:id="rId8"/>
    <p:sldId id="274" r:id="rId9"/>
    <p:sldId id="295" r:id="rId10"/>
    <p:sldId id="273" r:id="rId11"/>
    <p:sldId id="282" r:id="rId12"/>
    <p:sldId id="296" r:id="rId13"/>
    <p:sldId id="279" r:id="rId14"/>
    <p:sldId id="290" r:id="rId15"/>
    <p:sldId id="297" r:id="rId16"/>
    <p:sldId id="286" r:id="rId17"/>
    <p:sldId id="287" r:id="rId18"/>
    <p:sldId id="298" r:id="rId19"/>
    <p:sldId id="288" r:id="rId20"/>
    <p:sldId id="289" r:id="rId21"/>
    <p:sldId id="299" r:id="rId22"/>
    <p:sldId id="280" r:id="rId23"/>
    <p:sldId id="291" r:id="rId24"/>
    <p:sldId id="300" r:id="rId25"/>
    <p:sldId id="266" r:id="rId26"/>
    <p:sldId id="270" r:id="rId27"/>
    <p:sldId id="301" r:id="rId28"/>
    <p:sldId id="278" r:id="rId29"/>
    <p:sldId id="292" r:id="rId30"/>
    <p:sldId id="302" r:id="rId31"/>
    <p:sldId id="276" r:id="rId32"/>
    <p:sldId id="284" r:id="rId33"/>
    <p:sldId id="303" r:id="rId34"/>
    <p:sldId id="293" r:id="rId35"/>
    <p:sldId id="275" r:id="rId36"/>
    <p:sldId id="304" r:id="rId3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78E5D-EA98-4830-80E2-9C58B11DFC5E}" v="71" dt="2025-03-13T22:55:33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0790" autoAdjust="0"/>
  </p:normalViewPr>
  <p:slideViewPr>
    <p:cSldViewPr>
      <p:cViewPr varScale="1">
        <p:scale>
          <a:sx n="67" d="100"/>
          <a:sy n="67" d="100"/>
        </p:scale>
        <p:origin x="3312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172C8-49FE-43B3-89D6-A37BF44E0F9A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3AF64-A437-456A-92C1-4BD3E0754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317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65F3B-7ECB-49FA-9A81-04772E697EC6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7BE4B-44DC-4289-ADB0-E1EE0E7895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33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426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3523-7223-1AD8-2BC2-A5895FC5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1230B-012D-E9CE-C8B0-3C79F54D1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3C8F1-90CF-C125-F9BE-669F986AE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91AEF-71ED-55C0-1805-07269EE3D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230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A0E51-CE4B-5DDA-285A-66F5A560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39F64-2FA4-7736-0E47-5C12819A5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20001-09C1-F141-546F-2A309FB4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BB09D-01A4-2268-23C0-2232491F1B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044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B62F5-DAC1-021E-C65C-0029EB81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98147-83EB-0F13-A2E6-E4DEEC5BE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F8EB6-F6FB-124A-8C80-D8B5DA3EC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4F10D-4153-832B-8762-8A5A85A53A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722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6268-5243-4FE4-EA3E-46BADF441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33885-2054-AA09-B9A6-43E963F32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97C4-2660-FEE1-6CF7-B3C3B2E4A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5A5DF-1C54-53F0-6A9E-D9B088FFA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451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A1828-FC8F-69B2-0C81-1D3BE65E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F46F0-2C9D-42EA-B131-A3A84C508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E6821-6F15-4BB9-DCCC-8F70DDE3E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D1E0B-B887-B17F-C819-07496ED7D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713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9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2579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8B086-5981-2C9A-12E3-56A78053F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258B7-5701-D906-83D1-6D0621DCB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43BC1-B516-6986-2037-FD6FC3A37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B2F4B-6977-D945-DB22-4A6E1AF83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49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64B6D-1154-687D-B427-9E8A7C59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920B8-3EEB-1D95-23E8-04723D99E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80557-0908-9850-8C2A-A1395274D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E8B90-56E4-A74B-78AF-84C3E331D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5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7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538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B233-F38C-85FD-94F0-F721846EF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48F5C-A722-616C-99AA-F52973968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041DA-4198-1B38-5D58-5F15B9EDD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5FCEC-95FA-B7EB-B0AC-2C5BB1230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484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677B5-F0A0-FFF1-6726-ED63E91D4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CA4182-F89A-EF20-0700-C99E454AD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8EE8D-D7F2-DBDE-C6E4-1580C6CDB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9C8EE-DED6-710E-1EEE-A1036E970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563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44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40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429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42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BF17F-26C4-00E8-5E22-9C1B4FB9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38FC6-E587-4CA6-53C1-0713DD910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4EBF5-698C-9796-7795-446BDA5A9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3E5E-A5DE-96E4-5C60-DD21BC916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14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B5D84-C1E0-0DB8-4463-22ACD887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D63950-7136-AAD9-90D8-C3102A98E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5B25F2-A9F4-1095-D4AC-7AE098E9A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14B06-7DBC-B590-ABBB-96C9D9D98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93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5176-5DE9-1E6B-1B0D-C00EF8F35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3FB03-CCFB-F80A-41E2-339B61AE5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2C6D0-AD36-4B4A-92AA-19B342EF3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9C985-3154-6DC9-E031-CB1B4BFC05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072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548CC-1B8B-304D-4110-0599C7B73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B3428-525B-0B54-6EF2-335951D51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C1D1B-BB64-2FB7-0C38-F9B12C995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454D2-7C0E-B001-F5AC-E1EBA3638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BE4B-44DC-4289-ADB0-E1EE0E7895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9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98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84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85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11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23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81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48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71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948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37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81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E306C-913D-4AB0-BEAE-B6840FAED49D}" type="datetimeFigureOut">
              <a:rPr lang="en-CA" smtClean="0"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CBD73-BE44-4AB0-9C86-412C0E7828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105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mp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8.png"/><Relationship Id="rId4" Type="http://schemas.openxmlformats.org/officeDocument/2006/relationships/image" Target="../media/image77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jpeg"/><Relationship Id="rId4" Type="http://schemas.openxmlformats.org/officeDocument/2006/relationships/image" Target="../media/image77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3.png"/><Relationship Id="rId4" Type="http://schemas.openxmlformats.org/officeDocument/2006/relationships/image" Target="../media/image84.jpe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4.jpeg"/><Relationship Id="rId10" Type="http://schemas.openxmlformats.org/officeDocument/2006/relationships/image" Target="../media/image90.tmp"/><Relationship Id="rId4" Type="http://schemas.openxmlformats.org/officeDocument/2006/relationships/image" Target="../media/image93.jpeg"/><Relationship Id="rId9" Type="http://schemas.openxmlformats.org/officeDocument/2006/relationships/image" Target="../media/image89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Arrival Time</a:t>
            </a:r>
          </a:p>
        </p:txBody>
      </p:sp>
      <p:pic>
        <p:nvPicPr>
          <p:cNvPr id="1026" name="Picture 2" descr="http://childcarecenter.us/static/images/providers/5/148775/141348-3365124_ori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91" y="5632829"/>
            <a:ext cx="431784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Family Grouping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22" name="Picture 2" descr="Free Photos | smiling boy waving">
            <a:extLst>
              <a:ext uri="{FF2B5EF4-FFF2-40B4-BE49-F238E27FC236}">
                <a16:creationId xmlns:a16="http://schemas.microsoft.com/office/drawing/2014/main" id="{5F2832EB-F859-CC89-53D3-2799B742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58" y="1152663"/>
            <a:ext cx="3680083" cy="277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37490707-3220-1C56-05B4-0DEC96A01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52" y="113673"/>
            <a:ext cx="1139708" cy="1139708"/>
          </a:xfrm>
          <a:prstGeom prst="rect">
            <a:avLst/>
          </a:prstGeom>
        </p:spPr>
      </p:pic>
      <p:pic>
        <p:nvPicPr>
          <p:cNvPr id="4" name="Picture 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8969B36-5563-BFE3-99D9-8823AA58D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25" y="4739456"/>
            <a:ext cx="1101303" cy="11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1740E-FE13-F5E0-EE3C-9E3BB4C0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BD05F1-2B2B-9DCE-150C-B8BEABFE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38" y="181210"/>
            <a:ext cx="5538496" cy="916813"/>
          </a:xfrm>
        </p:spPr>
        <p:txBody>
          <a:bodyPr>
            <a:normAutofit/>
          </a:bodyPr>
          <a:lstStyle/>
          <a:p>
            <a:pPr algn="ctr"/>
            <a:r>
              <a:rPr lang="en-CA" sz="4400" dirty="0">
                <a:latin typeface="Comic Sans MS" panose="030F0702030302020204" pitchFamily="66" charset="0"/>
              </a:rPr>
              <a:t>Physical Literacy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1EDCE5C-514A-F829-B928-80D03858E132}"/>
              </a:ext>
            </a:extLst>
          </p:cNvPr>
          <p:cNvSpPr txBox="1">
            <a:spLocks/>
          </p:cNvSpPr>
          <p:nvPr/>
        </p:nvSpPr>
        <p:spPr>
          <a:xfrm>
            <a:off x="422064" y="4663300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WeeMove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3F5C33-FD64-0DCF-9E34-F77E41340260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240E95-D635-FBAC-37FE-C94E2F9CD5C3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A child and child holding hands on a wooden block&#10;&#10;AI-generated content may be incorrect.">
            <a:extLst>
              <a:ext uri="{FF2B5EF4-FFF2-40B4-BE49-F238E27FC236}">
                <a16:creationId xmlns:a16="http://schemas.microsoft.com/office/drawing/2014/main" id="{F8FEFAEE-A04E-557E-A2EF-0124AF90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9" y="5508104"/>
            <a:ext cx="2598334" cy="3303273"/>
          </a:xfrm>
          <a:prstGeom prst="rect">
            <a:avLst/>
          </a:prstGeom>
        </p:spPr>
      </p:pic>
      <p:pic>
        <p:nvPicPr>
          <p:cNvPr id="13" name="Picture 2" descr="http://ecx.images-amazon.com/images/I/41h-T5FPENL._SX300_.jpg">
            <a:extLst>
              <a:ext uri="{FF2B5EF4-FFF2-40B4-BE49-F238E27FC236}">
                <a16:creationId xmlns:a16="http://schemas.microsoft.com/office/drawing/2014/main" id="{7CF1EEC8-E7D7-6F54-09E1-0456E187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76" y="1112981"/>
            <a:ext cx="3570248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70A16F3-39CD-9D15-15E8-5E112C77B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25" y="256612"/>
            <a:ext cx="1024010" cy="102401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A8882CA6-29F8-232C-3B42-66B43583B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35" y="4579988"/>
            <a:ext cx="1183471" cy="11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2039-95E1-C85C-F42B-718DE212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544D33-A162-32A6-1BE4-0F3FE9F2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9" y="231460"/>
            <a:ext cx="5969722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Yoga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39659D4-8D09-6626-77AF-10204CC1C565}"/>
              </a:ext>
            </a:extLst>
          </p:cNvPr>
          <p:cNvSpPr txBox="1">
            <a:spLocks/>
          </p:cNvSpPr>
          <p:nvPr/>
        </p:nvSpPr>
        <p:spPr>
          <a:xfrm>
            <a:off x="235977" y="4771695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400" dirty="0">
                <a:latin typeface="Comic Sans MS" panose="030F0702030302020204" pitchFamily="66" charset="0"/>
              </a:rPr>
              <a:t>Artist of the Month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064E3C-6016-E4CC-ED29-3690AB3A8746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776E3-A3D0-40CB-7905-840E90FED54D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B27DC-27B3-7DD2-6745-79308D72CD98}"/>
              </a:ext>
            </a:extLst>
          </p:cNvPr>
          <p:cNvSpPr txBox="1"/>
          <p:nvPr/>
        </p:nvSpPr>
        <p:spPr>
          <a:xfrm>
            <a:off x="1700808" y="8685791"/>
            <a:ext cx="252028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200" dirty="0">
                <a:solidFill>
                  <a:srgbClr val="FDFFFF"/>
                </a:solidFill>
              </a:rPr>
              <a:t>@our_curious_journey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CD81E-A689-4100-1227-CF84BD41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553" y="5670777"/>
            <a:ext cx="2958721" cy="3133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E8989-98BB-70E8-B053-D11AF9F2958D}"/>
              </a:ext>
            </a:extLst>
          </p:cNvPr>
          <p:cNvSpPr txBox="1"/>
          <p:nvPr/>
        </p:nvSpPr>
        <p:spPr>
          <a:xfrm>
            <a:off x="1533571" y="5704837"/>
            <a:ext cx="379085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000" dirty="0">
                <a:solidFill>
                  <a:srgbClr val="FDFFFF"/>
                </a:solidFill>
              </a:rPr>
              <a:t>@tinkerwonderplay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08C6-1E0F-1DCA-080E-96A0206B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53" y="1158506"/>
            <a:ext cx="3473629" cy="2959252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2F7A9C7-1D33-B110-DA93-4CF87EAFC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56" y="78386"/>
            <a:ext cx="1080120" cy="108012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36445D75-830E-E191-D231-F5209265F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09" y="4597416"/>
            <a:ext cx="1127413" cy="11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7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3E171-80C3-7B15-AA22-2F4686443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18C6DB-1A65-736C-29A8-0FBC69355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859747"/>
              </p:ext>
            </p:extLst>
          </p:nvPr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49689ED4-ACA8-3CF3-9949-C9E86A3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823365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Physical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Literacy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EDE9201-E305-2FE1-E7BD-15C0B8AAC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98" y="966703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395A0D4F-4073-5C99-F90F-6EB229BAB6D3}"/>
              </a:ext>
            </a:extLst>
          </p:cNvPr>
          <p:cNvSpPr txBox="1">
            <a:spLocks/>
          </p:cNvSpPr>
          <p:nvPr/>
        </p:nvSpPr>
        <p:spPr>
          <a:xfrm>
            <a:off x="2185351" y="66854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WeeMove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A870ADE0-BB44-54EC-DB1E-1DD0AEA77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42" y="812348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FF0B2F2E-9DF7-A215-8F96-A5144EC45BA3}"/>
              </a:ext>
            </a:extLst>
          </p:cNvPr>
          <p:cNvSpPr txBox="1">
            <a:spLocks/>
          </p:cNvSpPr>
          <p:nvPr/>
        </p:nvSpPr>
        <p:spPr>
          <a:xfrm>
            <a:off x="-649815" y="4636153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Yoga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ADFCE6F-032D-7F8D-1AAB-2730B9EA7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61" y="4825431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F2B8EBC8-5CF6-CCB8-D7C9-5256ADA5918A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Artist of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the Month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EF4C8D5-452E-2221-8048-E073AC518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38" y="4586479"/>
            <a:ext cx="630135" cy="630135"/>
          </a:xfrm>
          <a:prstGeom prst="rect">
            <a:avLst/>
          </a:prstGeom>
        </p:spPr>
      </p:pic>
      <p:pic>
        <p:nvPicPr>
          <p:cNvPr id="2" name="Picture 2" descr="http://ecx.images-amazon.com/images/I/41h-T5FPENL._SX300_.jpg">
            <a:extLst>
              <a:ext uri="{FF2B5EF4-FFF2-40B4-BE49-F238E27FC236}">
                <a16:creationId xmlns:a16="http://schemas.microsoft.com/office/drawing/2014/main" id="{F5DC7F9E-6832-9E9E-35E9-42702DA7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2" y="1800695"/>
            <a:ext cx="2512985" cy="225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child and child holding hands on a wooden block&#10;&#10;AI-generated content may be incorrect.">
            <a:extLst>
              <a:ext uri="{FF2B5EF4-FFF2-40B4-BE49-F238E27FC236}">
                <a16:creationId xmlns:a16="http://schemas.microsoft.com/office/drawing/2014/main" id="{903D1EE7-67F6-8E21-A54C-F634B6DDE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7" y="1498791"/>
            <a:ext cx="2114213" cy="2687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7011B4-4E22-4D96-FB48-9D9EC7829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77" y="5455566"/>
            <a:ext cx="2712644" cy="25801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C291BE-E9E2-7F55-FDB3-DC1A3CA3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05" y="5506465"/>
            <a:ext cx="2457535" cy="26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4C19B-A159-7917-5BC2-7F80C1619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ECBF44-E24E-AAB7-CB2B-19648DA6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Lunch Set Up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5A0E88E-D526-2EA8-9CB8-243FEEF732E9}"/>
              </a:ext>
            </a:extLst>
          </p:cNvPr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Lunch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AD5184-6B28-2BE2-85E6-0E441D2E96DC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C46C9C-525B-F1CA-2178-344439E3C906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0" name="Picture 2" descr="Setting your child up for success at the table. - Playtography">
            <a:extLst>
              <a:ext uri="{FF2B5EF4-FFF2-40B4-BE49-F238E27FC236}">
                <a16:creationId xmlns:a16="http://schemas.microsoft.com/office/drawing/2014/main" id="{BC718506-C1C7-6069-9D6B-A18F1769D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 bwMode="auto">
          <a:xfrm>
            <a:off x="1988840" y="1166744"/>
            <a:ext cx="2528079" cy="29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8E6A672-5AD6-9737-6C3E-050E38A61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01"/>
          <a:stretch/>
        </p:blipFill>
        <p:spPr bwMode="auto">
          <a:xfrm>
            <a:off x="986400" y="5632829"/>
            <a:ext cx="5045745" cy="30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67E2468-1FC1-D912-60CB-2070668ED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99" y="186296"/>
            <a:ext cx="1073386" cy="1073386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43AA7918-7F92-52FC-1B09-9A06389ED3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24" y="4614137"/>
            <a:ext cx="1108389" cy="11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9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8A1F-2EEA-79F5-EF82-CF9A71672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FF6B59-4C30-3ED1-D23B-6E8873AB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Lunch Clean Up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6282DEC-6471-FD99-1A13-7E215140B6A7}"/>
              </a:ext>
            </a:extLst>
          </p:cNvPr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Wash Hands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8F89E-4B99-3527-DD3A-6889B82AB2C7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1B6AF9-F9CD-2ACD-9E5E-2C2663E2264E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Table washing is a cherished work in our Montessori classrooms! From the  youngest to oldest, children engage in this purposeful task, practicing  independence, coordinated movements, and, most importantly, building a  sense of">
            <a:extLst>
              <a:ext uri="{FF2B5EF4-FFF2-40B4-BE49-F238E27FC236}">
                <a16:creationId xmlns:a16="http://schemas.microsoft.com/office/drawing/2014/main" id="{A81A96E7-3885-FBAC-4CDC-308A3B65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91" y="1070614"/>
            <a:ext cx="3198618" cy="31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ood Hygiene Practices in Children ...">
            <a:extLst>
              <a:ext uri="{FF2B5EF4-FFF2-40B4-BE49-F238E27FC236}">
                <a16:creationId xmlns:a16="http://schemas.microsoft.com/office/drawing/2014/main" id="{F68381AD-5AE1-5CC3-B916-C83562A5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67" y="5753843"/>
            <a:ext cx="4206266" cy="23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A4F7A56E-43BB-D96C-9071-1949B016A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88" y="220142"/>
            <a:ext cx="960624" cy="960624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59E7670-C8AD-789A-5CD7-08B28BCD7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88" y="4663300"/>
            <a:ext cx="1005183" cy="100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8023B-46A6-0C6F-0610-B5925595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F77C7E-6BC2-DCA9-5678-2099B14298C6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6F610825-5FD9-C3DF-2262-12033CE2B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733222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Lunch Set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Up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ADD5F4F-ECF8-CF7D-D8BF-97500A807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51" y="1068600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44C443ED-F4C6-B7DB-434F-2138DB78CDC4}"/>
              </a:ext>
            </a:extLst>
          </p:cNvPr>
          <p:cNvSpPr txBox="1">
            <a:spLocks/>
          </p:cNvSpPr>
          <p:nvPr/>
        </p:nvSpPr>
        <p:spPr>
          <a:xfrm>
            <a:off x="2200093" y="851495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Lunch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A6C2244-F793-1737-B764-940B65AF2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70" y="1043478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5DDD157A-6347-E094-C7D7-329C3A1A948E}"/>
              </a:ext>
            </a:extLst>
          </p:cNvPr>
          <p:cNvSpPr txBox="1">
            <a:spLocks/>
          </p:cNvSpPr>
          <p:nvPr/>
        </p:nvSpPr>
        <p:spPr>
          <a:xfrm>
            <a:off x="-557923" y="4567268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Lunch Clean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Up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0E92DC0C-13A2-BE86-6590-1180228E5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67" y="4853946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F548E8CD-6A4F-EA44-A71E-9399F0711EE2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Wash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Hands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5875085-F7C9-0DE7-FB07-999300BFB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25" y="4827254"/>
            <a:ext cx="630135" cy="630135"/>
          </a:xfrm>
          <a:prstGeom prst="rect">
            <a:avLst/>
          </a:prstGeom>
        </p:spPr>
      </p:pic>
      <p:pic>
        <p:nvPicPr>
          <p:cNvPr id="3" name="Picture 2" descr="Setting your child up for success at the table. - Playtography">
            <a:extLst>
              <a:ext uri="{FF2B5EF4-FFF2-40B4-BE49-F238E27FC236}">
                <a16:creationId xmlns:a16="http://schemas.microsoft.com/office/drawing/2014/main" id="{240FE83D-1A51-4858-D285-027F73FEF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 bwMode="auto">
          <a:xfrm>
            <a:off x="907660" y="1658923"/>
            <a:ext cx="2187678" cy="257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3E88A-ACEA-320D-B0EC-F6929C381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01"/>
          <a:stretch/>
        </p:blipFill>
        <p:spPr bwMode="auto">
          <a:xfrm>
            <a:off x="3548486" y="2045012"/>
            <a:ext cx="2611739" cy="21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able washing is a cherished work in our Montessori classrooms! From the  youngest to oldest, children engage in this purposeful task, practicing  independence, coordinated movements, and, most importantly, building a  sense of">
            <a:extLst>
              <a:ext uri="{FF2B5EF4-FFF2-40B4-BE49-F238E27FC236}">
                <a16:creationId xmlns:a16="http://schemas.microsoft.com/office/drawing/2014/main" id="{2DC82A41-314B-3E41-578F-C620FE5D0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5"/>
          <a:stretch/>
        </p:blipFill>
        <p:spPr bwMode="auto">
          <a:xfrm>
            <a:off x="804909" y="5457389"/>
            <a:ext cx="2213033" cy="26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ood Hygiene Practices in Children ...">
            <a:extLst>
              <a:ext uri="{FF2B5EF4-FFF2-40B4-BE49-F238E27FC236}">
                <a16:creationId xmlns:a16="http://schemas.microsoft.com/office/drawing/2014/main" id="{D057525C-2843-D671-00F0-BA259574A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0"/>
          <a:stretch/>
        </p:blipFill>
        <p:spPr bwMode="auto">
          <a:xfrm>
            <a:off x="3548486" y="5803333"/>
            <a:ext cx="2663081" cy="19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49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9000-2932-4C59-E944-84D56AED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BB9C7E-3264-BE36-5241-E008998A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Washroom 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62259B-4365-68CE-BA3E-2282E70B3785}"/>
              </a:ext>
            </a:extLst>
          </p:cNvPr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Quiet Reading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801081-2EF4-20F6-0FAE-6C9A8F552A2F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3B44DD-F607-4504-CC5C-9B98974EC43B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98" name="Picture 2" descr="Creating Safe and Appropriate Diapering, Toileting, and Hand Washing Areas  in Child Care – eXtension Alliance for Better Child Care">
            <a:extLst>
              <a:ext uri="{FF2B5EF4-FFF2-40B4-BE49-F238E27FC236}">
                <a16:creationId xmlns:a16="http://schemas.microsoft.com/office/drawing/2014/main" id="{32484E69-CABD-9456-AA75-71283A49B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0"/>
          <a:stretch/>
        </p:blipFill>
        <p:spPr bwMode="auto">
          <a:xfrm>
            <a:off x="1895840" y="1293722"/>
            <a:ext cx="2924944" cy="290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ad our fairy tales. Children in preschool.">
            <a:extLst>
              <a:ext uri="{FF2B5EF4-FFF2-40B4-BE49-F238E27FC236}">
                <a16:creationId xmlns:a16="http://schemas.microsoft.com/office/drawing/2014/main" id="{88A27CE2-CC5F-898C-79A3-24F76F42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56" y="5632829"/>
            <a:ext cx="4437112" cy="29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3F118C8-33A1-F04F-CC8C-F6F9CA29F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05" y="181210"/>
            <a:ext cx="989902" cy="989902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68E11D1-6CC5-13F2-430D-3B3735E29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62" y="4716016"/>
            <a:ext cx="1020542" cy="10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5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83D5-6D69-6BED-7EB6-8BDD2EE6A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3BDAEA-0776-9C27-AA3C-5C8DAB6C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Rest Time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EB8874E-6591-97F1-E86E-B292F8B49B69}"/>
              </a:ext>
            </a:extLst>
          </p:cNvPr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Quiet Activities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F59A16-C939-E333-356C-5DFD887BBFB7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CCDD3-725B-1923-D904-C81236FAE4C3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2" descr="http://www.semissourian.com/photos/11/06/96/1106963-H.jpg">
            <a:extLst>
              <a:ext uri="{FF2B5EF4-FFF2-40B4-BE49-F238E27FC236}">
                <a16:creationId xmlns:a16="http://schemas.microsoft.com/office/drawing/2014/main" id="{56DE790B-A296-27C9-1EBD-9819C09C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8" y="1143808"/>
            <a:ext cx="4339725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5A66D8-42BB-0C9C-A314-F9D91AFC37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201"/>
          <a:stretch/>
        </p:blipFill>
        <p:spPr>
          <a:xfrm>
            <a:off x="1843968" y="5508104"/>
            <a:ext cx="3170064" cy="3298008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5D101AC-BB55-D1B5-14AF-7050EE9CD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8" y="93617"/>
            <a:ext cx="1050191" cy="1050191"/>
          </a:xfrm>
          <a:prstGeom prst="rect">
            <a:avLst/>
          </a:prstGeom>
        </p:spPr>
      </p:pic>
      <p:pic>
        <p:nvPicPr>
          <p:cNvPr id="4" name="Picture 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F0AC8BDA-B29B-61E1-BF8F-91FBCC676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21" y="4631126"/>
            <a:ext cx="1001703" cy="10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9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3C50D-2076-3820-D40B-78F18C51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01172A-A4B3-1DE6-1D57-4CB43722C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24712"/>
              </p:ext>
            </p:extLst>
          </p:nvPr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904F04FD-3FCB-EF29-AC84-D010BBED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" y="721788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Washroom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A01B316-2298-BEFC-FC34-54D3DBFCE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93" y="1069549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A4CC6722-93FD-D428-AF90-D877571795FE}"/>
              </a:ext>
            </a:extLst>
          </p:cNvPr>
          <p:cNvSpPr txBox="1">
            <a:spLocks/>
          </p:cNvSpPr>
          <p:nvPr/>
        </p:nvSpPr>
        <p:spPr>
          <a:xfrm>
            <a:off x="2303734" y="909651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Quiet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Reading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0CF416A-B872-1670-4F0C-A115C1314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82" y="885547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A2198B0-16CC-4EBE-6049-6D0FF7CD6D71}"/>
              </a:ext>
            </a:extLst>
          </p:cNvPr>
          <p:cNvSpPr txBox="1">
            <a:spLocks/>
          </p:cNvSpPr>
          <p:nvPr/>
        </p:nvSpPr>
        <p:spPr>
          <a:xfrm>
            <a:off x="-771301" y="476415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Rest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574283F3-3196-7810-148F-157661FC1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78" y="4856086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6E1E8D84-11A6-3CE3-8E35-F0D01514B5E0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Quiet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Activities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3078372F-3B89-5EAB-B4C4-DFF0BCC71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08" y="4572000"/>
            <a:ext cx="630135" cy="630135"/>
          </a:xfrm>
          <a:prstGeom prst="rect">
            <a:avLst/>
          </a:prstGeom>
        </p:spPr>
      </p:pic>
      <p:pic>
        <p:nvPicPr>
          <p:cNvPr id="2" name="Picture 2" descr="Creating Safe and Appropriate Diapering, Toileting, and Hand Washing Areas  in Child Care – eXtension Alliance for Better Child Care">
            <a:extLst>
              <a:ext uri="{FF2B5EF4-FFF2-40B4-BE49-F238E27FC236}">
                <a16:creationId xmlns:a16="http://schemas.microsoft.com/office/drawing/2014/main" id="{0750A733-EA95-3813-2835-F312372D6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6"/>
          <a:stretch/>
        </p:blipFill>
        <p:spPr bwMode="auto">
          <a:xfrm>
            <a:off x="831197" y="1686338"/>
            <a:ext cx="2186745" cy="25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ad our fairy tales. Children in preschool.">
            <a:extLst>
              <a:ext uri="{FF2B5EF4-FFF2-40B4-BE49-F238E27FC236}">
                <a16:creationId xmlns:a16="http://schemas.microsoft.com/office/drawing/2014/main" id="{E5B971EC-1129-084B-B826-89AF0639F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/>
          <a:stretch/>
        </p:blipFill>
        <p:spPr bwMode="auto">
          <a:xfrm>
            <a:off x="3546511" y="1992087"/>
            <a:ext cx="2665056" cy="207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emissourian.com/photos/11/06/96/1106963-H.jpg">
            <a:extLst>
              <a:ext uri="{FF2B5EF4-FFF2-40B4-BE49-F238E27FC236}">
                <a16:creationId xmlns:a16="http://schemas.microsoft.com/office/drawing/2014/main" id="{72C5F2F9-FF33-1394-491B-6CD40581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3" y="5578151"/>
            <a:ext cx="2804292" cy="221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42A0F-46DE-58AE-3053-2A3C7D8E9B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201"/>
          <a:stretch/>
        </p:blipFill>
        <p:spPr>
          <a:xfrm>
            <a:off x="3663184" y="5578151"/>
            <a:ext cx="2430475" cy="25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E84D-ED4B-CA59-671E-1A00F3BD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858D35-E09F-F76E-D3D3-B571987E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9" y="231460"/>
            <a:ext cx="5969722" cy="916813"/>
          </a:xfrm>
        </p:spPr>
        <p:txBody>
          <a:bodyPr>
            <a:normAutofit/>
          </a:bodyPr>
          <a:lstStyle/>
          <a:p>
            <a:pPr algn="ctr"/>
            <a:r>
              <a:rPr lang="en-CA" sz="4400" dirty="0">
                <a:latin typeface="Comic Sans MS" panose="030F0702030302020204" pitchFamily="66" charset="0"/>
              </a:rPr>
              <a:t>Enrichment Time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EB37065-30DB-6A18-4DEA-C528EEDE2981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Open Snack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37289-F588-6943-35C2-F03B21A338CC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3F755-3826-1484-9CA8-688809D39E4D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group of kids looking at a globe&#10;&#10;AI-generated content may be incorrect.">
            <a:extLst>
              <a:ext uri="{FF2B5EF4-FFF2-40B4-BE49-F238E27FC236}">
                <a16:creationId xmlns:a16="http://schemas.microsoft.com/office/drawing/2014/main" id="{4A4579C7-EAF9-527E-906E-50DF966F8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96" y="1071843"/>
            <a:ext cx="2544577" cy="3172719"/>
          </a:xfrm>
          <a:prstGeom prst="rect">
            <a:avLst/>
          </a:prstGeom>
        </p:spPr>
      </p:pic>
      <p:pic>
        <p:nvPicPr>
          <p:cNvPr id="20" name="Picture 19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E27125A3-F8FA-85F5-CB85-2FA4E5662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144"/>
          <a:stretch/>
        </p:blipFill>
        <p:spPr>
          <a:xfrm>
            <a:off x="1993042" y="5680651"/>
            <a:ext cx="2951684" cy="3168352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A3B9DA8A-A24C-EDB1-3ADE-1B0C13E63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19" y="182151"/>
            <a:ext cx="964460" cy="96446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DA911D3-CA07-017C-0EEA-A19F08910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0" y="4701390"/>
            <a:ext cx="1065896" cy="10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Open Snack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844129" y="4716016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Open Snack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table with food on it&#10;&#10;AI-generated content may be incorrect.">
            <a:extLst>
              <a:ext uri="{FF2B5EF4-FFF2-40B4-BE49-F238E27FC236}">
                <a16:creationId xmlns:a16="http://schemas.microsoft.com/office/drawing/2014/main" id="{B2609292-DE1F-5967-3CAB-420F5A533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2119060" y="952638"/>
            <a:ext cx="2844316" cy="3294437"/>
          </a:xfrm>
          <a:prstGeom prst="rect">
            <a:avLst/>
          </a:prstGeom>
        </p:spPr>
      </p:pic>
      <p:pic>
        <p:nvPicPr>
          <p:cNvPr id="4" name="Picture 3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0C9C16D7-544D-E764-19A5-FD988A793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0"/>
          <a:stretch/>
        </p:blipFill>
        <p:spPr>
          <a:xfrm>
            <a:off x="1464339" y="5632829"/>
            <a:ext cx="4032611" cy="2971619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19DFF97F-9BA7-B052-94EB-4CFF8CF10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81" y="181210"/>
            <a:ext cx="1091258" cy="1091258"/>
          </a:xfrm>
          <a:prstGeom prst="rect">
            <a:avLst/>
          </a:prstGeom>
        </p:spPr>
      </p:pic>
      <p:pic>
        <p:nvPicPr>
          <p:cNvPr id="5" name="Picture 4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01148229-24EE-33C4-BCE1-CF8F818F6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53" y="4703834"/>
            <a:ext cx="1106694" cy="11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2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A00C4-6128-25DD-9B0B-88B11E290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845547-2E77-FCDA-729C-00C6A9DF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15" y="573354"/>
            <a:ext cx="6022561" cy="916813"/>
          </a:xfrm>
        </p:spPr>
        <p:txBody>
          <a:bodyPr>
            <a:noAutofit/>
          </a:bodyPr>
          <a:lstStyle/>
          <a:p>
            <a:pPr algn="ctr"/>
            <a:r>
              <a:rPr lang="en-CA" sz="3800" dirty="0">
                <a:latin typeface="Comic Sans MS" panose="030F0702030302020204" pitchFamily="66" charset="0"/>
              </a:rPr>
              <a:t>BeeCurious Open </a:t>
            </a:r>
            <a:br>
              <a:rPr lang="en-CA" sz="3800" dirty="0">
                <a:latin typeface="Comic Sans MS" panose="030F0702030302020204" pitchFamily="66" charset="0"/>
              </a:rPr>
            </a:br>
            <a:r>
              <a:rPr lang="en-CA" sz="3800" dirty="0">
                <a:latin typeface="Comic Sans MS" panose="030F0702030302020204" pitchFamily="66" charset="0"/>
              </a:rPr>
              <a:t>Learning</a:t>
            </a:r>
            <a:br>
              <a:rPr lang="en-CA" sz="3600" dirty="0">
                <a:latin typeface="Comic Sans MS" panose="030F0702030302020204" pitchFamily="66" charset="0"/>
              </a:rPr>
            </a:br>
            <a:endParaRPr lang="en-CA" sz="3600" dirty="0">
              <a:latin typeface="Comic Sans MS" panose="030F0702030302020204" pitchFamily="66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AFDF09B-9C8C-D490-7185-77CC764B078F}"/>
              </a:ext>
            </a:extLst>
          </p:cNvPr>
          <p:cNvSpPr txBox="1">
            <a:spLocks/>
          </p:cNvSpPr>
          <p:nvPr/>
        </p:nvSpPr>
        <p:spPr>
          <a:xfrm>
            <a:off x="833667" y="4754556"/>
            <a:ext cx="5190658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dirty="0">
                <a:latin typeface="Comic Sans MS" panose="030F0702030302020204" pitchFamily="66" charset="0"/>
              </a:rPr>
              <a:t>Environmental Stewardship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75701-6316-A0E1-726E-5629D83B1D8F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509104-F9E7-7208-164C-3B5FFB051466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E7485-877A-26FE-23D2-8479C5F91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05" y="5722091"/>
            <a:ext cx="3042182" cy="3042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D6F47-695A-7C05-41F4-01A55AE2F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953" y="1254894"/>
            <a:ext cx="3904089" cy="3068936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09394A6-AAB8-9A62-0A96-20322D7F6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38" y="563795"/>
            <a:ext cx="896684" cy="896684"/>
          </a:xfrm>
          <a:prstGeom prst="rect">
            <a:avLst/>
          </a:prstGeom>
        </p:spPr>
      </p:pic>
      <p:pic>
        <p:nvPicPr>
          <p:cNvPr id="4" name="Picture 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0807D63-D062-11BF-8513-8985A1E5A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4754556"/>
            <a:ext cx="959067" cy="9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2983-8D5C-E51B-424C-8D9065A8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DE1DF1-F218-7860-09E7-AB6F63C2B381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9F02EA2E-196A-DF91-9FA2-55A6D7DC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" y="718900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Enrichment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D6C55C6-51C3-A79D-4EE9-13192113C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93" y="1069549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50C603A3-5E60-B328-8323-17450BAB4806}"/>
              </a:ext>
            </a:extLst>
          </p:cNvPr>
          <p:cNvSpPr txBox="1">
            <a:spLocks/>
          </p:cNvSpPr>
          <p:nvPr/>
        </p:nvSpPr>
        <p:spPr>
          <a:xfrm>
            <a:off x="2298171" y="68876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Snack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69278EAE-4839-1044-0A35-0E95D7920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82" y="885547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6B199554-19D0-AE6A-435E-C556FD9C0E01}"/>
              </a:ext>
            </a:extLst>
          </p:cNvPr>
          <p:cNvSpPr txBox="1">
            <a:spLocks/>
          </p:cNvSpPr>
          <p:nvPr/>
        </p:nvSpPr>
        <p:spPr>
          <a:xfrm>
            <a:off x="-627285" y="475348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BeeCurious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Learning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FFC28213-E1D9-F172-E98A-0FA6D1237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61" y="4699521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3A337C98-9393-D3D5-1A66-1C030BA69272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Environmental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Stewardship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1B22E6C-6138-39ED-5EB7-42E3E7A09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92" y="4994791"/>
            <a:ext cx="630135" cy="630135"/>
          </a:xfrm>
          <a:prstGeom prst="rect">
            <a:avLst/>
          </a:prstGeom>
        </p:spPr>
      </p:pic>
      <p:pic>
        <p:nvPicPr>
          <p:cNvPr id="3" name="Picture 2" descr="A group of kids looking at a globe&#10;&#10;AI-generated content may be incorrect.">
            <a:extLst>
              <a:ext uri="{FF2B5EF4-FFF2-40B4-BE49-F238E27FC236}">
                <a16:creationId xmlns:a16="http://schemas.microsoft.com/office/drawing/2014/main" id="{F325F620-0F20-6516-DFC9-2573379B7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08" y="1617973"/>
            <a:ext cx="2119563" cy="2642788"/>
          </a:xfrm>
          <a:prstGeom prst="rect">
            <a:avLst/>
          </a:prstGeom>
        </p:spPr>
      </p:pic>
      <p:pic>
        <p:nvPicPr>
          <p:cNvPr id="5" name="Picture 4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02F4B5C4-8920-391B-869B-02E0DCE97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144"/>
          <a:stretch/>
        </p:blipFill>
        <p:spPr>
          <a:xfrm>
            <a:off x="3652584" y="1627551"/>
            <a:ext cx="2491298" cy="267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E9459-36BC-9AEB-69D0-DE09F9E592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72"/>
          <a:stretch/>
        </p:blipFill>
        <p:spPr>
          <a:xfrm>
            <a:off x="582783" y="5796380"/>
            <a:ext cx="2629546" cy="2298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696D8-010F-6F32-BC72-BB4FC05F1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261" y="5579555"/>
            <a:ext cx="2601253" cy="26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03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Global Citizenship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12601" y="4663300"/>
            <a:ext cx="6480719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STEM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92AA69-EC7D-FE9A-26E6-88D0470FE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07" t="10680" r="54158" b="7293"/>
          <a:stretch/>
        </p:blipFill>
        <p:spPr>
          <a:xfrm>
            <a:off x="1788574" y="5354488"/>
            <a:ext cx="3328771" cy="343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7BB49A-41AB-8357-0CE7-6A0BDD3C3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816" y="1029236"/>
            <a:ext cx="3274290" cy="3157051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3322F966-A3AF-3EB4-A5CA-216F61EDF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48" y="157485"/>
            <a:ext cx="981072" cy="981072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5DF1DAC-5AF6-E924-2D7F-7B2047686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54" y="4607675"/>
            <a:ext cx="1057652" cy="10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3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400" dirty="0">
                <a:latin typeface="Comic Sans MS" panose="030F0702030302020204" pitchFamily="66" charset="0"/>
              </a:rPr>
              <a:t>Essential Skills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18032" y="4860032"/>
            <a:ext cx="6497935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>
                <a:latin typeface="Comic Sans MS" panose="030F0702030302020204" pitchFamily="66" charset="0"/>
              </a:rPr>
              <a:t>Music and Movement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5603652"/>
            <a:ext cx="3531201" cy="308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49737-B205-E884-B336-979BF33A9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06" y="1084348"/>
            <a:ext cx="3599788" cy="3180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EFF80A-7F9E-7E9B-9900-44A27F7C6F8C}"/>
              </a:ext>
            </a:extLst>
          </p:cNvPr>
          <p:cNvSpPr txBox="1"/>
          <p:nvPr/>
        </p:nvSpPr>
        <p:spPr>
          <a:xfrm>
            <a:off x="976816" y="93016"/>
            <a:ext cx="204161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900" dirty="0">
                <a:solidFill>
                  <a:srgbClr val="FDFFFF"/>
                </a:solidFill>
              </a:rPr>
              <a:t>@ourmontessorilife</a:t>
            </a:r>
          </a:p>
        </p:txBody>
      </p:sp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3949965-B4AC-5FFC-8967-1E4A96BA2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6" y="151836"/>
            <a:ext cx="1121830" cy="112183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5B8FA6E-C9E3-BED2-139A-9AD9A3E76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81" y="4703834"/>
            <a:ext cx="1039586" cy="10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7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BF9F3-FD0E-5383-DFCF-3C6318D2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48C1A6-EDBF-0181-8867-259C6D3D93A9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59A76B1B-92A1-3B6C-6B53-1358109D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" y="718900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Global 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Citizenship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D459730-2FD2-E0DA-99C2-181473D06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7" y="628158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F764F44D-D998-AFD5-0AD2-5CD450A60B3A}"/>
              </a:ext>
            </a:extLst>
          </p:cNvPr>
          <p:cNvSpPr txBox="1">
            <a:spLocks/>
          </p:cNvSpPr>
          <p:nvPr/>
        </p:nvSpPr>
        <p:spPr>
          <a:xfrm>
            <a:off x="2298171" y="80320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STEM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DA0A3D2-CA39-D6A0-BAA1-F79E18A7D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8" y="850828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DA882908-8641-4607-7C66-D1560BE46CF5}"/>
              </a:ext>
            </a:extLst>
          </p:cNvPr>
          <p:cNvSpPr txBox="1">
            <a:spLocks/>
          </p:cNvSpPr>
          <p:nvPr/>
        </p:nvSpPr>
        <p:spPr>
          <a:xfrm>
            <a:off x="-627285" y="475348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Essential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Skills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FAE88A4D-3E82-2086-E074-C5159F290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05" y="5054218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B11AE2CA-5A9A-31C1-E256-B1AF1720A176}"/>
              </a:ext>
            </a:extLst>
          </p:cNvPr>
          <p:cNvSpPr txBox="1">
            <a:spLocks/>
          </p:cNvSpPr>
          <p:nvPr/>
        </p:nvSpPr>
        <p:spPr>
          <a:xfrm>
            <a:off x="2298171" y="476091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Music &amp;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Movement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4D570583-7245-9CC1-DC96-B98CE79AF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36" y="4995907"/>
            <a:ext cx="630135" cy="630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B88AE3-0E7F-4D69-2321-2FD17766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13" y="1655337"/>
            <a:ext cx="2653756" cy="2558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69A1A-7462-7C71-31BB-A82B665B0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07" t="10680" r="54158" b="7293"/>
          <a:stretch/>
        </p:blipFill>
        <p:spPr>
          <a:xfrm>
            <a:off x="3546633" y="1688579"/>
            <a:ext cx="2546663" cy="2624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07E42-E337-F0E6-884B-79C22F335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" y="5880694"/>
            <a:ext cx="2601253" cy="2298134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CF1B840F-1419-CF96-65BC-1C7308257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10" y="5870865"/>
            <a:ext cx="2601253" cy="227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896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65398-EF14-0837-821A-960989F63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4D4FAB-904E-4497-55C2-F0D06884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Outside Time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9ED98FF-9AF3-5709-9458-70F59DED0908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Outside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D04C8A-5096-2369-E156-127F04CCD882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87E442-083D-BD13-7549-1DADB96FE5E6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group of children in a wooden structure&#10;&#10;AI-generated content may be incorrect.">
            <a:extLst>
              <a:ext uri="{FF2B5EF4-FFF2-40B4-BE49-F238E27FC236}">
                <a16:creationId xmlns:a16="http://schemas.microsoft.com/office/drawing/2014/main" id="{1D44E39D-D169-9CCB-E9BE-9D6ADA2F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76" y="940318"/>
            <a:ext cx="3001248" cy="3322811"/>
          </a:xfrm>
          <a:prstGeom prst="rect">
            <a:avLst/>
          </a:prstGeom>
        </p:spPr>
      </p:pic>
      <p:pic>
        <p:nvPicPr>
          <p:cNvPr id="12" name="Picture 11" descr="A child watering flowers in a pot&#10;&#10;AI-generated content may be incorrect.">
            <a:extLst>
              <a:ext uri="{FF2B5EF4-FFF2-40B4-BE49-F238E27FC236}">
                <a16:creationId xmlns:a16="http://schemas.microsoft.com/office/drawing/2014/main" id="{E127F704-6EC4-9F12-970C-206C1CBE5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23" y="5704837"/>
            <a:ext cx="2988760" cy="2977635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6E075B4-30EB-8142-B3D7-0DF2E557D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41" y="32328"/>
            <a:ext cx="1199279" cy="1199279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BA17DCB-9298-44DC-C6A6-826D2E028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57" y="4804372"/>
            <a:ext cx="1031739" cy="10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7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C36CA-C9B1-C839-0AF0-905A1953B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C7EA9C-3425-9664-C2AA-0671C40A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Outside Time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B92C151-D4F0-46FB-8C45-AB0C8CD150A0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Outside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533AD1-EAA2-D0A8-4E44-8E6EB913A6B9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5073F-8D04-A611-C278-042BA169C052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6F9507F-4DAE-D3EB-0333-DAB152084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80" y="109868"/>
            <a:ext cx="1158792" cy="1158792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931A23F-E96B-BEC0-5E36-FBB7FE665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32" y="4766865"/>
            <a:ext cx="1086784" cy="1086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27EB0-EF0C-EE1E-E34B-3A651FBCA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183" y="1067304"/>
            <a:ext cx="4039634" cy="310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60E93-9C74-BE85-9437-600C0FE8D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162" y="5580112"/>
            <a:ext cx="3258706" cy="32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8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57C3-A67F-09E1-9CCA-B45EAAAD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D64BA-519C-9A4E-7A87-013128605D87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FB6B697D-01D1-B8BB-52D9-1AB57840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" y="718900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Outside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12546BD-0F3B-B946-61B4-8DABA8DB4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71" y="984912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D840E579-2684-A949-961D-36E04AF573EE}"/>
              </a:ext>
            </a:extLst>
          </p:cNvPr>
          <p:cNvSpPr txBox="1">
            <a:spLocks/>
          </p:cNvSpPr>
          <p:nvPr/>
        </p:nvSpPr>
        <p:spPr>
          <a:xfrm>
            <a:off x="2298171" y="80320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Outside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7C60099-4A48-5AB5-7E5C-6F54A0A16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79" y="1005578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3EBDFDE9-4AF0-D054-E475-06327B64580C}"/>
              </a:ext>
            </a:extLst>
          </p:cNvPr>
          <p:cNvSpPr txBox="1">
            <a:spLocks/>
          </p:cNvSpPr>
          <p:nvPr/>
        </p:nvSpPr>
        <p:spPr>
          <a:xfrm>
            <a:off x="-627285" y="475348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Outside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B28FC88-A401-1A96-2982-EC2CB3343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05" y="5054218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82A1E61E-5307-EC73-949F-BB43E64AF671}"/>
              </a:ext>
            </a:extLst>
          </p:cNvPr>
          <p:cNvSpPr txBox="1">
            <a:spLocks/>
          </p:cNvSpPr>
          <p:nvPr/>
        </p:nvSpPr>
        <p:spPr>
          <a:xfrm>
            <a:off x="2298171" y="476091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Outside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6E514084-E1FC-8672-9BC6-A26D648F8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40" y="5040162"/>
            <a:ext cx="630135" cy="630135"/>
          </a:xfrm>
          <a:prstGeom prst="rect">
            <a:avLst/>
          </a:prstGeom>
        </p:spPr>
      </p:pic>
      <p:pic>
        <p:nvPicPr>
          <p:cNvPr id="3" name="Picture 2" descr="A group of children in a wooden structure&#10;&#10;AI-generated content may be incorrect.">
            <a:extLst>
              <a:ext uri="{FF2B5EF4-FFF2-40B4-BE49-F238E27FC236}">
                <a16:creationId xmlns:a16="http://schemas.microsoft.com/office/drawing/2014/main" id="{0231A47D-0FE8-B9B3-A2FA-A5B1F0C48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3" y="1571031"/>
            <a:ext cx="2494936" cy="2762251"/>
          </a:xfrm>
          <a:prstGeom prst="rect">
            <a:avLst/>
          </a:prstGeom>
        </p:spPr>
      </p:pic>
      <p:pic>
        <p:nvPicPr>
          <p:cNvPr id="5" name="Picture 4" descr="A child watering flowers in a pot&#10;&#10;AI-generated content may be incorrect.">
            <a:extLst>
              <a:ext uri="{FF2B5EF4-FFF2-40B4-BE49-F238E27FC236}">
                <a16:creationId xmlns:a16="http://schemas.microsoft.com/office/drawing/2014/main" id="{7C1082BB-F020-0AA9-7DFA-245FEE127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3" y="1657880"/>
            <a:ext cx="2744605" cy="2734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2D265-41E6-FA4C-DB09-E2636A9CC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4" y="5684353"/>
            <a:ext cx="2601254" cy="2271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C34EF-F076-79D9-CBE8-C7E3063F3F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256"/>
          <a:stretch/>
        </p:blipFill>
        <p:spPr>
          <a:xfrm>
            <a:off x="3634261" y="5687751"/>
            <a:ext cx="2607355" cy="23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1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Coats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Water Bottles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39" y="1151680"/>
            <a:ext cx="208372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56" y="5704837"/>
            <a:ext cx="3999086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4AEA16F3-318B-91FE-0914-3BABF3EEB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92" y="90591"/>
            <a:ext cx="1224136" cy="1224136"/>
          </a:xfrm>
          <a:prstGeom prst="rect">
            <a:avLst/>
          </a:prstGeom>
        </p:spPr>
      </p:pic>
      <p:pic>
        <p:nvPicPr>
          <p:cNvPr id="5" name="Picture 4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BDDD1E2-85CD-1CE0-881D-4DA9FBE50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99" y="4723256"/>
            <a:ext cx="1130337" cy="11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33E8-0DBE-7F6B-7A0E-466E1880A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E169AC-ACD2-24F8-4B21-E263E0A6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Cubbies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E864F3E-DF91-9CB2-84C5-F9858203EC59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Hooks</a:t>
            </a:r>
            <a:endParaRPr lang="en-CA" sz="44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3A835D-C075-0616-2AC2-6BB83CCB765F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FD2B2E-4031-F884-D49A-10ED2FA22275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1B3C7C07-E3D7-D7EA-2ECF-FF205F90C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18" y="179548"/>
            <a:ext cx="1097250" cy="109725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89A815F-AB3D-D3AF-F16F-5D8B33ECD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4703834"/>
            <a:ext cx="1101383" cy="1101383"/>
          </a:xfrm>
          <a:prstGeom prst="rect">
            <a:avLst/>
          </a:prstGeom>
        </p:spPr>
      </p:pic>
      <p:pic>
        <p:nvPicPr>
          <p:cNvPr id="7" name="Picture 2" descr="4 Section Locker">
            <a:extLst>
              <a:ext uri="{FF2B5EF4-FFF2-40B4-BE49-F238E27FC236}">
                <a16:creationId xmlns:a16="http://schemas.microsoft.com/office/drawing/2014/main" id="{50F3144D-2303-6AB6-49FE-C2D7B3497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18614" r="8841" b="17748"/>
          <a:stretch/>
        </p:blipFill>
        <p:spPr bwMode="auto">
          <a:xfrm>
            <a:off x="1513754" y="1182213"/>
            <a:ext cx="3834014" cy="29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.B. Poitras Solid Maple Wall Mount Coat Racks">
            <a:extLst>
              <a:ext uri="{FF2B5EF4-FFF2-40B4-BE49-F238E27FC236}">
                <a16:creationId xmlns:a16="http://schemas.microsoft.com/office/drawing/2014/main" id="{846877A0-2C9D-B25E-A5BF-D930D9CA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35" y="5691095"/>
            <a:ext cx="2780929" cy="27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A0D76-8067-E722-E9FF-0C2C8BFF8586}"/>
              </a:ext>
            </a:extLst>
          </p:cNvPr>
          <p:cNvSpPr txBox="1"/>
          <p:nvPr/>
        </p:nvSpPr>
        <p:spPr>
          <a:xfrm>
            <a:off x="2038535" y="8187326"/>
            <a:ext cx="95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/>
              <a:t>https://themontessoriroom.com</a:t>
            </a:r>
          </a:p>
        </p:txBody>
      </p:sp>
    </p:spTree>
    <p:extLst>
      <p:ext uri="{BB962C8B-B14F-4D97-AF65-F5344CB8AC3E}">
        <p14:creationId xmlns:p14="http://schemas.microsoft.com/office/powerpoint/2010/main" val="7225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A23894-2936-8773-1948-85B9A4E01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159860"/>
              </p:ext>
            </p:extLst>
          </p:nvPr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pic>
        <p:nvPicPr>
          <p:cNvPr id="5" name="Picture 2" descr="Free Photos | smiling boy waving">
            <a:extLst>
              <a:ext uri="{FF2B5EF4-FFF2-40B4-BE49-F238E27FC236}">
                <a16:creationId xmlns:a16="http://schemas.microsoft.com/office/drawing/2014/main" id="{723CBBFE-0487-4C01-7D71-F4BAAC2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7" y="1888413"/>
            <a:ext cx="2688811" cy="20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hildcarecenter.us/static/images/providers/5/148775/141348-3365124_orig.jpg">
            <a:extLst>
              <a:ext uri="{FF2B5EF4-FFF2-40B4-BE49-F238E27FC236}">
                <a16:creationId xmlns:a16="http://schemas.microsoft.com/office/drawing/2014/main" id="{4E52C206-9A47-2595-BB6C-FBDD870C96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84" y="1998731"/>
            <a:ext cx="2688811" cy="1891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00436963-6768-CC59-9C86-877E6192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600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Arrival 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DB01535-4FEE-A11B-A5D1-F347B7C83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86" y="1089597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8F01FBEA-92C7-1D77-FF05-4285767F853B}"/>
              </a:ext>
            </a:extLst>
          </p:cNvPr>
          <p:cNvSpPr txBox="1">
            <a:spLocks/>
          </p:cNvSpPr>
          <p:nvPr/>
        </p:nvSpPr>
        <p:spPr>
          <a:xfrm>
            <a:off x="2279886" y="1026759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Family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Grouping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502F2DC7-C4FF-47F8-020E-07496B8E2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61" y="1026759"/>
            <a:ext cx="630135" cy="630135"/>
          </a:xfrm>
          <a:prstGeom prst="rect">
            <a:avLst/>
          </a:prstGeom>
        </p:spPr>
      </p:pic>
      <p:pic>
        <p:nvPicPr>
          <p:cNvPr id="15" name="Picture 14" descr="A table with food on it&#10;&#10;AI-generated content may be incorrect.">
            <a:extLst>
              <a:ext uri="{FF2B5EF4-FFF2-40B4-BE49-F238E27FC236}">
                <a16:creationId xmlns:a16="http://schemas.microsoft.com/office/drawing/2014/main" id="{0F32E911-D60B-3CEE-8874-DAA6E60B7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769514" y="5372105"/>
            <a:ext cx="2334836" cy="2704330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4E3BCDB-4AB2-93A3-356A-C7AFCA8FCB6C}"/>
              </a:ext>
            </a:extLst>
          </p:cNvPr>
          <p:cNvSpPr txBox="1">
            <a:spLocks/>
          </p:cNvSpPr>
          <p:nvPr/>
        </p:nvSpPr>
        <p:spPr>
          <a:xfrm>
            <a:off x="-767430" y="4607583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Snack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5097F55-AA86-66CE-D0EA-2BBB5511D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61" y="4730100"/>
            <a:ext cx="630135" cy="630135"/>
          </a:xfrm>
          <a:prstGeom prst="rect">
            <a:avLst/>
          </a:prstGeom>
        </p:spPr>
      </p:pic>
      <p:pic>
        <p:nvPicPr>
          <p:cNvPr id="18" name="Picture 17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C8D5D4FB-645B-A023-CFEE-E9375B082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0"/>
          <a:stretch/>
        </p:blipFill>
        <p:spPr>
          <a:xfrm>
            <a:off x="3509014" y="5575313"/>
            <a:ext cx="2746258" cy="2381063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00C73B62-CA89-E530-AD89-9DE8FA5D2C90}"/>
              </a:ext>
            </a:extLst>
          </p:cNvPr>
          <p:cNvSpPr txBox="1">
            <a:spLocks/>
          </p:cNvSpPr>
          <p:nvPr/>
        </p:nvSpPr>
        <p:spPr>
          <a:xfrm>
            <a:off x="2160106" y="465850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Snack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CE37A7E8-4863-FDCA-7033-2E61CC718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88" y="4740305"/>
            <a:ext cx="630135" cy="6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0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DD34-8385-03EB-574C-B88EE5438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70DADC-5B1C-E59F-D6F5-3EAEA7B5D2E6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2837B042-7FBB-900F-5BEF-7B29497C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" y="718900"/>
            <a:ext cx="3510884" cy="916813"/>
          </a:xfrm>
        </p:spPr>
        <p:txBody>
          <a:bodyPr>
            <a:normAutofit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Coats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131DC406-9967-77C4-6A8F-E33724765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71" y="886094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9B96265D-A62A-FAF0-11A9-1C5DB58E23A3}"/>
              </a:ext>
            </a:extLst>
          </p:cNvPr>
          <p:cNvSpPr txBox="1">
            <a:spLocks/>
          </p:cNvSpPr>
          <p:nvPr/>
        </p:nvSpPr>
        <p:spPr>
          <a:xfrm>
            <a:off x="2298171" y="80320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Water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Bottles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821C4B7-5B9E-3845-EA9A-F8F746BFD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03" y="995829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575EFDD5-93A3-9B8E-1374-38E91883361A}"/>
              </a:ext>
            </a:extLst>
          </p:cNvPr>
          <p:cNvSpPr txBox="1">
            <a:spLocks/>
          </p:cNvSpPr>
          <p:nvPr/>
        </p:nvSpPr>
        <p:spPr>
          <a:xfrm>
            <a:off x="-627285" y="475348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Cubbies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625E5E6D-5E11-D4EB-E364-E9F43F19B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22" y="4896822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70BC832A-F980-4BB5-1096-E17A46F19241}"/>
              </a:ext>
            </a:extLst>
          </p:cNvPr>
          <p:cNvSpPr txBox="1">
            <a:spLocks/>
          </p:cNvSpPr>
          <p:nvPr/>
        </p:nvSpPr>
        <p:spPr>
          <a:xfrm>
            <a:off x="2298171" y="476091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Hooks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53504F56-78B0-957B-51B5-9BC1E2B1D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86" y="4896822"/>
            <a:ext cx="630135" cy="630135"/>
          </a:xfrm>
          <a:prstGeom prst="rect">
            <a:avLst/>
          </a:prstGeom>
        </p:spPr>
      </p:pic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21B03960-6B70-B014-A511-6064FC8A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"/>
          <a:stretch/>
        </p:blipFill>
        <p:spPr>
          <a:xfrm>
            <a:off x="923391" y="1561433"/>
            <a:ext cx="2083721" cy="2734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1D4FCBDE-1905-52F5-E00E-466B1899C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1828342"/>
            <a:ext cx="2668083" cy="2167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4 Section Locker">
            <a:extLst>
              <a:ext uri="{FF2B5EF4-FFF2-40B4-BE49-F238E27FC236}">
                <a16:creationId xmlns:a16="http://schemas.microsoft.com/office/drawing/2014/main" id="{9FD26A02-A839-84A4-0D0C-BF6F807C0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8614" r="19954" b="17748"/>
          <a:stretch/>
        </p:blipFill>
        <p:spPr bwMode="auto">
          <a:xfrm>
            <a:off x="575141" y="5563619"/>
            <a:ext cx="2607355" cy="25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J.B. Poitras Solid Maple Wall Mount Coat Racks">
            <a:extLst>
              <a:ext uri="{FF2B5EF4-FFF2-40B4-BE49-F238E27FC236}">
                <a16:creationId xmlns:a16="http://schemas.microsoft.com/office/drawing/2014/main" id="{A2E277BA-BD7E-E163-AFA8-FA60543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54" y="5677727"/>
            <a:ext cx="2339650" cy="23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8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46DA5-E428-C0A8-F980-DEB2E1891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EEB88-6C88-2D70-E599-B71850B1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Outdoor Gear</a:t>
            </a:r>
            <a:endParaRPr lang="en-CA" sz="4400" dirty="0">
              <a:latin typeface="Comic Sans MS" panose="030F0702030302020204" pitchFamily="66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726A5220-C1C9-D09A-63AC-E0229609B9B4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400" dirty="0">
                <a:latin typeface="Comic Sans MS" panose="030F0702030302020204" pitchFamily="66" charset="0"/>
              </a:rPr>
              <a:t>Outdoor Gear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46F38-BAEF-C850-DF55-36F1CC729595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165F42-0FF8-56EA-9E5C-497002365D86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Muddy Buddy | Snuggle Bugz | Canada's Baby Store">
            <a:extLst>
              <a:ext uri="{FF2B5EF4-FFF2-40B4-BE49-F238E27FC236}">
                <a16:creationId xmlns:a16="http://schemas.microsoft.com/office/drawing/2014/main" id="{F78819DB-7BD9-7358-82F9-580052A0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3" y="1182213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 Kids Winter Hat">
            <a:extLst>
              <a:ext uri="{FF2B5EF4-FFF2-40B4-BE49-F238E27FC236}">
                <a16:creationId xmlns:a16="http://schemas.microsoft.com/office/drawing/2014/main" id="{F6553D0C-DABF-AD54-A6E8-FC92BEA1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96" y="1106949"/>
            <a:ext cx="2119826" cy="21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ddler Boys' Winter Boots">
            <a:extLst>
              <a:ext uri="{FF2B5EF4-FFF2-40B4-BE49-F238E27FC236}">
                <a16:creationId xmlns:a16="http://schemas.microsoft.com/office/drawing/2014/main" id="{28415537-3138-6C22-2730-3B62933D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69" y="2249959"/>
            <a:ext cx="177281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by Sun Hat UPF 50+ Sun Protective Toddler Bucket Hat Summer Kids Beach Hats Wide Brim Outdoor Play Hat for Boys Girls">
            <a:extLst>
              <a:ext uri="{FF2B5EF4-FFF2-40B4-BE49-F238E27FC236}">
                <a16:creationId xmlns:a16="http://schemas.microsoft.com/office/drawing/2014/main" id="{E04F7DAA-D78E-4A9D-96B5-30694D12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18" y="5789027"/>
            <a:ext cx="1608425" cy="18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st price for Children Boys Sandals ...">
            <a:extLst>
              <a:ext uri="{FF2B5EF4-FFF2-40B4-BE49-F238E27FC236}">
                <a16:creationId xmlns:a16="http://schemas.microsoft.com/office/drawing/2014/main" id="{0A69281A-6688-D615-C580-94F6B33FE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53" y="6626715"/>
            <a:ext cx="1839390" cy="18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r Kids' Sunglasses ...">
            <a:extLst>
              <a:ext uri="{FF2B5EF4-FFF2-40B4-BE49-F238E27FC236}">
                <a16:creationId xmlns:a16="http://schemas.microsoft.com/office/drawing/2014/main" id="{F666EDA7-C4C9-529F-D49A-164A8EEA2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9246"/>
          <a:stretch/>
        </p:blipFill>
        <p:spPr bwMode="auto">
          <a:xfrm>
            <a:off x="429192" y="5927970"/>
            <a:ext cx="2425286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C9E9E5EA-9058-2A98-62B6-FAB5AA550F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12" y="181210"/>
            <a:ext cx="1151082" cy="1151082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EDA39A81-C083-B7FF-BFFE-40D142DF53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34" y="4703834"/>
            <a:ext cx="1139946" cy="11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90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5440" y="181210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Arrival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latin typeface="Comic Sans MS" panose="030F0702030302020204" pitchFamily="66" charset="0"/>
              </a:rPr>
              <a:t>Pick Up Time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691680"/>
            <a:ext cx="597600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69" y="5868144"/>
            <a:ext cx="288993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2E138011-D4BE-EAB7-54A8-8B2C6E543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136586"/>
            <a:ext cx="1268760" cy="1268760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A0D997B8-40D5-7F00-F729-5DB4046E5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78" y="4612050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23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F9A61-DED8-20B8-F182-6E7CF02E0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C80607-FCE0-2D7F-D408-7183BA54B252}"/>
              </a:ext>
            </a:extLst>
          </p:cNvPr>
          <p:cNvGraphicFramePr>
            <a:graphicFrameLocks noGrp="1"/>
          </p:cNvGraphicFramePr>
          <p:nvPr/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3B6E19A5-888D-F428-B037-DFFE83F6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" y="718900"/>
            <a:ext cx="3510884" cy="916813"/>
          </a:xfrm>
        </p:spPr>
        <p:txBody>
          <a:bodyPr>
            <a:noAutofit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Outdoor 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Gear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398ADD93-7681-C092-820D-33145AC66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55" y="1059742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2A582358-74DB-ADED-9DCD-348C98C94EE7}"/>
              </a:ext>
            </a:extLst>
          </p:cNvPr>
          <p:cNvSpPr txBox="1">
            <a:spLocks/>
          </p:cNvSpPr>
          <p:nvPr/>
        </p:nvSpPr>
        <p:spPr>
          <a:xfrm>
            <a:off x="2298171" y="803200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Outdoor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Gear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CCEA8A6C-AF6B-287A-48CF-42DF8EEE7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00" y="1089878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ED06A77D-E02D-2509-DA7E-B080C05812A1}"/>
              </a:ext>
            </a:extLst>
          </p:cNvPr>
          <p:cNvSpPr txBox="1">
            <a:spLocks/>
          </p:cNvSpPr>
          <p:nvPr/>
        </p:nvSpPr>
        <p:spPr>
          <a:xfrm>
            <a:off x="-627285" y="475348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Arrival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C670BE6B-C60C-CD42-1B45-06B3757E5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22" y="4896822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3206FFEC-5E02-78A8-5D76-416A69F1EB9F}"/>
              </a:ext>
            </a:extLst>
          </p:cNvPr>
          <p:cNvSpPr txBox="1">
            <a:spLocks/>
          </p:cNvSpPr>
          <p:nvPr/>
        </p:nvSpPr>
        <p:spPr>
          <a:xfrm>
            <a:off x="2298171" y="4760914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Pick Up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Time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5A77BE4-9647-15E6-D028-C4206D381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86" y="4896822"/>
            <a:ext cx="630135" cy="630135"/>
          </a:xfrm>
          <a:prstGeom prst="rect">
            <a:avLst/>
          </a:prstGeom>
        </p:spPr>
      </p:pic>
      <p:pic>
        <p:nvPicPr>
          <p:cNvPr id="3" name="Picture 2" descr="Muddy Buddy | Snuggle Bugz | Canada's Baby Store">
            <a:extLst>
              <a:ext uri="{FF2B5EF4-FFF2-40B4-BE49-F238E27FC236}">
                <a16:creationId xmlns:a16="http://schemas.microsoft.com/office/drawing/2014/main" id="{F6330046-0931-43B9-DD63-ADDF274CB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/>
          <a:stretch/>
        </p:blipFill>
        <p:spPr bwMode="auto">
          <a:xfrm>
            <a:off x="575141" y="1850506"/>
            <a:ext cx="1632114" cy="18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oddler Boys' Winter Boots">
            <a:extLst>
              <a:ext uri="{FF2B5EF4-FFF2-40B4-BE49-F238E27FC236}">
                <a16:creationId xmlns:a16="http://schemas.microsoft.com/office/drawing/2014/main" id="{1A2ACE57-2B83-A9DF-0785-6F415D5F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18" y="3170261"/>
            <a:ext cx="1078171" cy="10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lor Kids Winter Hat">
            <a:extLst>
              <a:ext uri="{FF2B5EF4-FFF2-40B4-BE49-F238E27FC236}">
                <a16:creationId xmlns:a16="http://schemas.microsoft.com/office/drawing/2014/main" id="{62DD7F16-5DD0-13FF-05E5-238F75E8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39" y="1899361"/>
            <a:ext cx="1226226" cy="122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or Kids' Sunglasses ...">
            <a:extLst>
              <a:ext uri="{FF2B5EF4-FFF2-40B4-BE49-F238E27FC236}">
                <a16:creationId xmlns:a16="http://schemas.microsoft.com/office/drawing/2014/main" id="{668C64FD-2738-1710-34F7-37A53E29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9246"/>
          <a:stretch/>
        </p:blipFill>
        <p:spPr bwMode="auto">
          <a:xfrm>
            <a:off x="3608653" y="2035357"/>
            <a:ext cx="1226227" cy="7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by Sun Hat UPF 50+ Sun Protective Toddler Bucket Hat Summer Kids Beach Hats Wide Brim Outdoor Play Hat for Boys Girls">
            <a:extLst>
              <a:ext uri="{FF2B5EF4-FFF2-40B4-BE49-F238E27FC236}">
                <a16:creationId xmlns:a16="http://schemas.microsoft.com/office/drawing/2014/main" id="{1949D255-AFDD-328C-1F72-17A49747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65" y="2119377"/>
            <a:ext cx="1230165" cy="141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Best price for Children Boys Sandals ...">
            <a:extLst>
              <a:ext uri="{FF2B5EF4-FFF2-40B4-BE49-F238E27FC236}">
                <a16:creationId xmlns:a16="http://schemas.microsoft.com/office/drawing/2014/main" id="{552F2B79-EAF8-2CA5-C6CF-DD96B3374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02" y="3121276"/>
            <a:ext cx="1117319" cy="11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F677405B-2E5C-14A8-2B73-CF4A19017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1" y="5907731"/>
            <a:ext cx="2680931" cy="118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D591B94D-63DE-CF75-C5A5-89D4004261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39" y="5685157"/>
            <a:ext cx="2347052" cy="233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43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057" y="181210"/>
            <a:ext cx="5545888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Gathering Circle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844129" y="4917548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800" dirty="0">
                <a:latin typeface="Comic Sans MS" panose="030F0702030302020204" pitchFamily="66" charset="0"/>
              </a:rPr>
              <a:t>BeeCurious Open </a:t>
            </a:r>
          </a:p>
          <a:p>
            <a:pPr algn="ctr"/>
            <a:r>
              <a:rPr lang="en-CA" sz="3800" dirty="0">
                <a:latin typeface="Comic Sans MS" panose="030F0702030302020204" pitchFamily="66" charset="0"/>
              </a:rPr>
              <a:t>Learning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05ED6EA-DEC4-F2B1-1FBB-AD8581DD15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 descr="A group of kids sitting in a circle with a person sitting in a circle&#10;&#10;AI-generated content may be incorrect.">
            <a:extLst>
              <a:ext uri="{FF2B5EF4-FFF2-40B4-BE49-F238E27FC236}">
                <a16:creationId xmlns:a16="http://schemas.microsoft.com/office/drawing/2014/main" id="{0B0035C5-A09A-AE6A-741C-E3AA56730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1077661"/>
            <a:ext cx="3744416" cy="3148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4B96F-C7A9-3362-BB0A-B95734964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61" y="5917011"/>
            <a:ext cx="4340277" cy="2949583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1A28E505-379E-545B-CB58-DB28629B5F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96" y="140674"/>
            <a:ext cx="1128085" cy="1128085"/>
          </a:xfrm>
          <a:prstGeom prst="rect">
            <a:avLst/>
          </a:prstGeom>
        </p:spPr>
      </p:pic>
      <p:pic>
        <p:nvPicPr>
          <p:cNvPr id="4" name="Picture 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52BDD637-69D3-265F-F262-4AF077BFD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1" y="4653727"/>
            <a:ext cx="1231874" cy="12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6128" y="470218"/>
            <a:ext cx="5045744" cy="916813"/>
          </a:xfrm>
        </p:spPr>
        <p:txBody>
          <a:bodyPr>
            <a:noAutofit/>
          </a:bodyPr>
          <a:lstStyle/>
          <a:p>
            <a:pPr algn="ctr"/>
            <a:r>
              <a:rPr lang="en-CA" sz="3800" dirty="0">
                <a:latin typeface="Comic Sans MS" panose="030F0702030302020204" pitchFamily="66" charset="0"/>
              </a:rPr>
              <a:t>BeeCurious Open Learning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51376" y="4911772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800" dirty="0">
                <a:latin typeface="Comic Sans MS" panose="030F0702030302020204" pitchFamily="66" charset="0"/>
              </a:rPr>
              <a:t>BeeCurious Open Learning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086C4DEB-A651-A56E-204E-A32693791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19" y="181210"/>
            <a:ext cx="1094255" cy="1094255"/>
          </a:xfrm>
          <a:prstGeom prst="rect">
            <a:avLst/>
          </a:prstGeom>
        </p:spPr>
      </p:pic>
      <p:pic>
        <p:nvPicPr>
          <p:cNvPr id="5" name="Picture 4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A6C5198-F583-D939-B211-CCC4AC0CC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91" y="4848592"/>
            <a:ext cx="1030996" cy="103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A9953-DF80-4B91-1D66-7062396C8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903" y="1587989"/>
            <a:ext cx="3952344" cy="2476402"/>
          </a:xfrm>
          <a:prstGeom prst="rect">
            <a:avLst/>
          </a:prstGeom>
        </p:spPr>
      </p:pic>
      <p:pic>
        <p:nvPicPr>
          <p:cNvPr id="8" name="Google Shape;207;p29">
            <a:extLst>
              <a:ext uri="{FF2B5EF4-FFF2-40B4-BE49-F238E27FC236}">
                <a16:creationId xmlns:a16="http://schemas.microsoft.com/office/drawing/2014/main" id="{FCFAB40B-4455-1BDA-B4B4-C1BAAF915B5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7094" y="5972594"/>
            <a:ext cx="3861648" cy="2675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56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AD47-0FF5-DF4C-A1FB-327FDCDB8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3D5C73-F62E-B3F9-97A8-B86023F50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15080"/>
              </p:ext>
            </p:extLst>
          </p:nvPr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255AE6D1-1BFE-4B59-C7AD-DD22888C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600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Gathering 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Circle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D51FBB71-E62A-972B-6208-55CC16A20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59" y="1164337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9D91D1E0-6C61-97B2-767F-85E4054688FD}"/>
              </a:ext>
            </a:extLst>
          </p:cNvPr>
          <p:cNvSpPr txBox="1">
            <a:spLocks/>
          </p:cNvSpPr>
          <p:nvPr/>
        </p:nvSpPr>
        <p:spPr>
          <a:xfrm>
            <a:off x="2279886" y="1026759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BeeCurious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Learning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F7018373-61C2-5BF0-93F0-64C6BB939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93" y="965560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A238231-4878-AD83-71DF-1BC39C1867C4}"/>
              </a:ext>
            </a:extLst>
          </p:cNvPr>
          <p:cNvSpPr txBox="1">
            <a:spLocks/>
          </p:cNvSpPr>
          <p:nvPr/>
        </p:nvSpPr>
        <p:spPr>
          <a:xfrm>
            <a:off x="-649815" y="4636153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BeeCurious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Learning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1A003EF-EDF1-7510-BBC0-9BE4CDB31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40" y="4572000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AFF48B11-BDFB-3EB3-63C6-222ACA55992D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BeeCurious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Open Learning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4970627-D305-A726-8A06-7986EE0DC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92" y="4583980"/>
            <a:ext cx="630135" cy="630135"/>
          </a:xfrm>
          <a:prstGeom prst="rect">
            <a:avLst/>
          </a:prstGeom>
        </p:spPr>
      </p:pic>
      <p:pic>
        <p:nvPicPr>
          <p:cNvPr id="2" name="Picture 1" descr="A group of kids sitting in a circle with a person sitting in a circle&#10;&#10;AI-generated content may be incorrect.">
            <a:extLst>
              <a:ext uri="{FF2B5EF4-FFF2-40B4-BE49-F238E27FC236}">
                <a16:creationId xmlns:a16="http://schemas.microsoft.com/office/drawing/2014/main" id="{12C0F4D0-E319-F2BB-DA0A-4D0750DF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2" y="1876741"/>
            <a:ext cx="2663399" cy="223973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D101B3-0745-F951-0405-8D374E47F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43818" y="2187244"/>
            <a:ext cx="2663400" cy="1736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FCE13-90C9-672C-C610-48F4B8352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47" y="5719372"/>
            <a:ext cx="2713684" cy="1979023"/>
          </a:xfrm>
          <a:prstGeom prst="rect">
            <a:avLst/>
          </a:prstGeom>
        </p:spPr>
      </p:pic>
      <p:pic>
        <p:nvPicPr>
          <p:cNvPr id="12" name="Google Shape;207;p29">
            <a:extLst>
              <a:ext uri="{FF2B5EF4-FFF2-40B4-BE49-F238E27FC236}">
                <a16:creationId xmlns:a16="http://schemas.microsoft.com/office/drawing/2014/main" id="{6BB93CA5-4EC3-3ADF-149F-1DF06A70196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9371" y="5758904"/>
            <a:ext cx="2617847" cy="198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48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70124" y="286712"/>
            <a:ext cx="5045744" cy="91681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Comic Sans MS" panose="030F0702030302020204" pitchFamily="66" charset="0"/>
              </a:rPr>
              <a:t>Buzz Math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>
                <a:latin typeface="Comic Sans MS" panose="030F0702030302020204" pitchFamily="66" charset="0"/>
              </a:rPr>
              <a:t>Language and Literacy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6" y="1306644"/>
            <a:ext cx="3450297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E4AE0-6F83-32E3-AC27-D43FD593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32" y="5704837"/>
            <a:ext cx="2952328" cy="3097480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7E0158AB-66D5-F22E-45B1-93D658F23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05" y="219791"/>
            <a:ext cx="1085762" cy="1085762"/>
          </a:xfrm>
          <a:prstGeom prst="rect">
            <a:avLst/>
          </a:prstGeom>
        </p:spPr>
      </p:pic>
      <p:pic>
        <p:nvPicPr>
          <p:cNvPr id="5" name="Picture 4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ECF7893-A631-3944-42DD-527063EAE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65" y="4703833"/>
            <a:ext cx="1151129" cy="11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1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BADFC-C0CB-B4F1-55C5-A32157A7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4BBFA4-9FA2-B562-82C3-5B804AE0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9" y="231460"/>
            <a:ext cx="5969722" cy="916813"/>
          </a:xfrm>
        </p:spPr>
        <p:txBody>
          <a:bodyPr>
            <a:normAutofit/>
          </a:bodyPr>
          <a:lstStyle/>
          <a:p>
            <a:pPr algn="ctr"/>
            <a:r>
              <a:rPr lang="en-CA" sz="4400" dirty="0">
                <a:latin typeface="Comic Sans MS" panose="030F0702030302020204" pitchFamily="66" charset="0"/>
              </a:rPr>
              <a:t>Creative Discovery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6E3B58E-1D41-6D70-A17C-0E01FE46A464}"/>
              </a:ext>
            </a:extLst>
          </p:cNvPr>
          <p:cNvSpPr txBox="1">
            <a:spLocks/>
          </p:cNvSpPr>
          <p:nvPr/>
        </p:nvSpPr>
        <p:spPr>
          <a:xfrm>
            <a:off x="360065" y="4788024"/>
            <a:ext cx="6013871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400" dirty="0">
                <a:latin typeface="Comic Sans MS" panose="030F0702030302020204" pitchFamily="66" charset="0"/>
              </a:rPr>
              <a:t>Building Connections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8BEFA-0F61-D4AC-F213-AAAD7C6E7597}"/>
              </a:ext>
            </a:extLst>
          </p:cNvPr>
          <p:cNvSpPr/>
          <p:nvPr/>
        </p:nvSpPr>
        <p:spPr>
          <a:xfrm>
            <a:off x="188640" y="181210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19D2C-FBBB-2B12-F0CA-1002C3A6CC07}"/>
              </a:ext>
            </a:extLst>
          </p:cNvPr>
          <p:cNvSpPr/>
          <p:nvPr/>
        </p:nvSpPr>
        <p:spPr>
          <a:xfrm>
            <a:off x="188640" y="4703834"/>
            <a:ext cx="6480720" cy="4299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 descr="A child and child wearing sunglasses&#10;&#10;AI-generated content may be incorrect.">
            <a:extLst>
              <a:ext uri="{FF2B5EF4-FFF2-40B4-BE49-F238E27FC236}">
                <a16:creationId xmlns:a16="http://schemas.microsoft.com/office/drawing/2014/main" id="{B790AF2B-9320-ABD1-E4E9-58AE37F1E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29" y="5580112"/>
            <a:ext cx="4138141" cy="2993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52FC97-4BC5-B41C-1E42-4C3EEF8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387" y="1001433"/>
            <a:ext cx="3437223" cy="3162157"/>
          </a:xfrm>
          <a:prstGeom prst="rect">
            <a:avLst/>
          </a:prstGeom>
        </p:spPr>
      </p:pic>
      <p:pic>
        <p:nvPicPr>
          <p:cNvPr id="2" name="Picture 1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977D9806-B95E-AD05-9661-05C6A4995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92" y="231460"/>
            <a:ext cx="1092786" cy="1092786"/>
          </a:xfrm>
          <a:prstGeom prst="rect">
            <a:avLst/>
          </a:prstGeom>
        </p:spPr>
      </p:pic>
      <p:pic>
        <p:nvPicPr>
          <p:cNvPr id="3" name="Picture 2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65D432A9-F46C-3DA8-892C-39F280F09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21" y="4685560"/>
            <a:ext cx="1167179" cy="11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7CD21-3910-FAE9-A87B-46F3057F6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713983-65BC-1B04-B043-DA6F5B6CC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96766"/>
              </p:ext>
            </p:extLst>
          </p:nvPr>
        </p:nvGraphicFramePr>
        <p:xfrm>
          <a:off x="404664" y="539552"/>
          <a:ext cx="5976664" cy="784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2">
                  <a:extLst>
                    <a:ext uri="{9D8B030D-6E8A-4147-A177-3AD203B41FA5}">
                      <a16:colId xmlns:a16="http://schemas.microsoft.com/office/drawing/2014/main" val="5468744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516094491"/>
                    </a:ext>
                  </a:extLst>
                </a:gridCol>
              </a:tblGrid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65448"/>
                  </a:ext>
                </a:extLst>
              </a:tr>
              <a:tr h="3924436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82003"/>
                  </a:ext>
                </a:extLst>
              </a:tr>
            </a:tbl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26233DCF-79F4-0105-A363-B5630837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0" y="823365"/>
            <a:ext cx="3510884" cy="91681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>
                <a:latin typeface="Comic Sans MS" panose="030F0702030302020204" pitchFamily="66" charset="0"/>
              </a:rPr>
              <a:t>Buzz </a:t>
            </a:r>
            <a:br>
              <a:rPr lang="en-CA" sz="3200" dirty="0">
                <a:latin typeface="Comic Sans MS" panose="030F0702030302020204" pitchFamily="66" charset="0"/>
              </a:rPr>
            </a:br>
            <a:r>
              <a:rPr lang="en-CA" sz="3200" dirty="0">
                <a:latin typeface="Comic Sans MS" panose="030F0702030302020204" pitchFamily="66" charset="0"/>
              </a:rPr>
              <a:t>Math</a:t>
            </a:r>
          </a:p>
        </p:txBody>
      </p:sp>
      <p:pic>
        <p:nvPicPr>
          <p:cNvPr id="11" name="Picture 10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C3366D0B-1507-B52A-0930-FD4E7D9BD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86" y="852288"/>
            <a:ext cx="630135" cy="63013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E9D4D848-0D9B-B962-59D6-DC69C31B18AF}"/>
              </a:ext>
            </a:extLst>
          </p:cNvPr>
          <p:cNvSpPr txBox="1">
            <a:spLocks/>
          </p:cNvSpPr>
          <p:nvPr/>
        </p:nvSpPr>
        <p:spPr>
          <a:xfrm>
            <a:off x="2279886" y="82985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Language &amp;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Literacy</a:t>
            </a:r>
          </a:p>
        </p:txBody>
      </p:sp>
      <p:pic>
        <p:nvPicPr>
          <p:cNvPr id="14" name="Picture 13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B0385998-E7D5-D247-6016-54FBFFAFA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73" y="1183724"/>
            <a:ext cx="630135" cy="6301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1222B15F-02FF-9A7F-6292-458673CFFC98}"/>
              </a:ext>
            </a:extLst>
          </p:cNvPr>
          <p:cNvSpPr txBox="1">
            <a:spLocks/>
          </p:cNvSpPr>
          <p:nvPr/>
        </p:nvSpPr>
        <p:spPr>
          <a:xfrm>
            <a:off x="-649815" y="4636153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Creative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Discovery</a:t>
            </a:r>
          </a:p>
        </p:txBody>
      </p:sp>
      <p:pic>
        <p:nvPicPr>
          <p:cNvPr id="17" name="Picture 16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800EF51A-C95D-6C9E-24DF-F956CC88C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72" y="4553020"/>
            <a:ext cx="630135" cy="630135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9BBF687F-1904-3165-7357-F038BF65FC8F}"/>
              </a:ext>
            </a:extLst>
          </p:cNvPr>
          <p:cNvSpPr txBox="1">
            <a:spLocks/>
          </p:cNvSpPr>
          <p:nvPr/>
        </p:nvSpPr>
        <p:spPr>
          <a:xfrm>
            <a:off x="2298171" y="4662742"/>
            <a:ext cx="5045744" cy="9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Comic Sans MS" panose="030F0702030302020204" pitchFamily="66" charset="0"/>
              </a:rPr>
              <a:t>Building </a:t>
            </a:r>
          </a:p>
          <a:p>
            <a:pPr algn="ctr"/>
            <a:r>
              <a:rPr lang="en-CA" sz="3200" dirty="0">
                <a:latin typeface="Comic Sans MS" panose="030F0702030302020204" pitchFamily="66" charset="0"/>
              </a:rPr>
              <a:t>Connections</a:t>
            </a:r>
          </a:p>
        </p:txBody>
      </p:sp>
      <p:pic>
        <p:nvPicPr>
          <p:cNvPr id="20" name="Picture 19" descr="A cartoon bee with wings and legs&#10;&#10;AI-generated content may be incorrect.">
            <a:extLst>
              <a:ext uri="{FF2B5EF4-FFF2-40B4-BE49-F238E27FC236}">
                <a16:creationId xmlns:a16="http://schemas.microsoft.com/office/drawing/2014/main" id="{F6BD8D97-6C09-13E0-D3C7-DCD6CD9AF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72" y="4583410"/>
            <a:ext cx="630135" cy="630135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0B4CEA5C-DEBD-47BB-9B14-05FE38847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6"/>
          <a:stretch/>
        </p:blipFill>
        <p:spPr>
          <a:xfrm>
            <a:off x="718644" y="1753152"/>
            <a:ext cx="2362763" cy="2505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97293D-6A2A-7DFD-19A4-248603A9C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87844" y="1788731"/>
            <a:ext cx="2362763" cy="25534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A2627B-ABE9-55F7-B1B4-79F8C8081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82" y="5614906"/>
            <a:ext cx="2610592" cy="2401678"/>
          </a:xfrm>
          <a:prstGeom prst="rect">
            <a:avLst/>
          </a:prstGeom>
        </p:spPr>
      </p:pic>
      <p:pic>
        <p:nvPicPr>
          <p:cNvPr id="18" name="Picture 17" descr="A child and child wearing sunglasses&#10;&#10;AI-generated content may be incorrect.">
            <a:extLst>
              <a:ext uri="{FF2B5EF4-FFF2-40B4-BE49-F238E27FC236}">
                <a16:creationId xmlns:a16="http://schemas.microsoft.com/office/drawing/2014/main" id="{1BB50A81-C26A-3B21-2CEF-D043BA616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7"/>
          <a:stretch/>
        </p:blipFill>
        <p:spPr>
          <a:xfrm>
            <a:off x="3596628" y="5662195"/>
            <a:ext cx="2610592" cy="23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2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BFF975E7D214899F73170526B6AE3" ma:contentTypeVersion="9" ma:contentTypeDescription="Create a new document." ma:contentTypeScope="" ma:versionID="cd89c4cb045151b76f330b48ce346a88">
  <xsd:schema xmlns:xsd="http://www.w3.org/2001/XMLSchema" xmlns:xs="http://www.w3.org/2001/XMLSchema" xmlns:p="http://schemas.microsoft.com/office/2006/metadata/properties" xmlns:ns2="8f08addf-a109-454a-a872-f260f750ba76" xmlns:ns3="http://schemas.microsoft.com/sharepoint/v4" xmlns:ns4="37216087-6ea5-4a35-8261-8f263cc7ad05" targetNamespace="http://schemas.microsoft.com/office/2006/metadata/properties" ma:root="true" ma:fieldsID="138e3d0c1a8a4b2f299c075fa33df40f" ns2:_="" ns3:_="" ns4:_="">
    <xsd:import namespace="8f08addf-a109-454a-a872-f260f750ba76"/>
    <xsd:import namespace="http://schemas.microsoft.com/sharepoint/v4"/>
    <xsd:import namespace="37216087-6ea5-4a35-8261-8f263cc7ad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8addf-a109-454a-a872-f260f750ba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16087-6ea5-4a35-8261-8f263cc7a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45E3C8-4A5A-4A4A-A588-09575EF1D5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361AD-1BB4-4412-878B-681DB2A611C9}">
  <ds:schemaRefs>
    <ds:schemaRef ds:uri="http://schemas.microsoft.com/office/infopath/2007/PartnerControls"/>
    <ds:schemaRef ds:uri="http://schemas.microsoft.com/sharepoint/v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37216087-6ea5-4a35-8261-8f263cc7ad05"/>
    <ds:schemaRef ds:uri="8f08addf-a109-454a-a872-f260f750ba76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4BE3FA-AEE9-4AC0-BC3D-7266514861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08addf-a109-454a-a872-f260f750ba76"/>
    <ds:schemaRef ds:uri="http://schemas.microsoft.com/sharepoint/v4"/>
    <ds:schemaRef ds:uri="37216087-6ea5-4a35-8261-8f263cc7ad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9400</TotalTime>
  <Words>231</Words>
  <Application>Microsoft Office PowerPoint</Application>
  <PresentationFormat>On-screen Show (4:3)</PresentationFormat>
  <Paragraphs>140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Office Theme</vt:lpstr>
      <vt:lpstr>Arrival Time</vt:lpstr>
      <vt:lpstr>Open Snack</vt:lpstr>
      <vt:lpstr>Arrival  Time</vt:lpstr>
      <vt:lpstr>Gathering Circle</vt:lpstr>
      <vt:lpstr>BeeCurious Open Learning</vt:lpstr>
      <vt:lpstr>Gathering  Circle</vt:lpstr>
      <vt:lpstr>Buzz Math</vt:lpstr>
      <vt:lpstr>Creative Discovery</vt:lpstr>
      <vt:lpstr>Buzz  Math</vt:lpstr>
      <vt:lpstr>Physical Literacy</vt:lpstr>
      <vt:lpstr>Yoga</vt:lpstr>
      <vt:lpstr>Physical Literacy</vt:lpstr>
      <vt:lpstr>Lunch Set Up</vt:lpstr>
      <vt:lpstr>Lunch Clean Up</vt:lpstr>
      <vt:lpstr>Lunch Set Up</vt:lpstr>
      <vt:lpstr>Washroom </vt:lpstr>
      <vt:lpstr>Rest Time</vt:lpstr>
      <vt:lpstr>Washroom Time</vt:lpstr>
      <vt:lpstr>Enrichment Time</vt:lpstr>
      <vt:lpstr>BeeCurious Open  Learning </vt:lpstr>
      <vt:lpstr>Enrichment Time</vt:lpstr>
      <vt:lpstr>Global Citizenship</vt:lpstr>
      <vt:lpstr>Essential Skills</vt:lpstr>
      <vt:lpstr>Global  Citizenship</vt:lpstr>
      <vt:lpstr>Outside Time</vt:lpstr>
      <vt:lpstr>Outside Time</vt:lpstr>
      <vt:lpstr>Outside Time</vt:lpstr>
      <vt:lpstr>Coats</vt:lpstr>
      <vt:lpstr>Cubbies</vt:lpstr>
      <vt:lpstr>Coats</vt:lpstr>
      <vt:lpstr>Outdoor Gear</vt:lpstr>
      <vt:lpstr>Arrival</vt:lpstr>
      <vt:lpstr>Outdoor  Gear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Manual</dc:title>
  <dc:creator>Alison Martin</dc:creator>
  <cp:lastModifiedBy>Clara Reis</cp:lastModifiedBy>
  <cp:revision>187</cp:revision>
  <dcterms:created xsi:type="dcterms:W3CDTF">2013-09-20T17:42:45Z</dcterms:created>
  <dcterms:modified xsi:type="dcterms:W3CDTF">2025-04-25T14:08:16Z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0x010100520BFF975E7D214899F73170526B6AE3</vt:lpwstr>
  </property>
</Properties>
</file>